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5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2340FD9-294F-40D4-A9F3-26E08E0F31DE}" type="datetimeFigureOut">
              <a:rPr lang="tr-TR" smtClean="0"/>
              <a:t>3.03.2025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391272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2340FD9-294F-40D4-A9F3-26E08E0F31DE}" type="datetimeFigureOut">
              <a:rPr lang="tr-TR" smtClean="0"/>
              <a:t>3.03.2025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263069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2340FD9-294F-40D4-A9F3-26E08E0F31DE}" type="datetimeFigureOut">
              <a:rPr lang="tr-TR" smtClean="0"/>
              <a:t>3.03.2025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346719C-A2F0-418B-8F61-728C7573B63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09057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2340FD9-294F-40D4-A9F3-26E08E0F31DE}" type="datetimeFigureOut">
              <a:rPr lang="tr-TR" smtClean="0"/>
              <a:t>3.03.2025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1883181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2340FD9-294F-40D4-A9F3-26E08E0F31DE}" type="datetimeFigureOut">
              <a:rPr lang="tr-TR" smtClean="0"/>
              <a:t>3.03.2025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346719C-A2F0-418B-8F61-728C7573B63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48972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2340FD9-294F-40D4-A9F3-26E08E0F31DE}" type="datetimeFigureOut">
              <a:rPr lang="tr-TR" smtClean="0"/>
              <a:t>3.03.2025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7251567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340FD9-294F-40D4-A9F3-26E08E0F31DE}" type="datetimeFigureOut">
              <a:rPr lang="tr-TR" smtClean="0"/>
              <a:t>3.03.2025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3572104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340FD9-294F-40D4-A9F3-26E08E0F31DE}" type="datetimeFigureOut">
              <a:rPr lang="tr-TR" smtClean="0"/>
              <a:t>3.03.2025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2550170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340FD9-294F-40D4-A9F3-26E08E0F31DE}" type="datetimeFigureOut">
              <a:rPr lang="tr-TR" smtClean="0"/>
              <a:t>3.03.2025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1642989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2340FD9-294F-40D4-A9F3-26E08E0F31DE}" type="datetimeFigureOut">
              <a:rPr lang="tr-TR" smtClean="0"/>
              <a:t>3.03.2025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3405227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2340FD9-294F-40D4-A9F3-26E08E0F31DE}" type="datetimeFigureOut">
              <a:rPr lang="tr-TR" smtClean="0"/>
              <a:t>3.03.2025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3592601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2340FD9-294F-40D4-A9F3-26E08E0F31DE}" type="datetimeFigureOut">
              <a:rPr lang="tr-TR" smtClean="0"/>
              <a:t>3.03.2025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3628197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2340FD9-294F-40D4-A9F3-26E08E0F31DE}" type="datetimeFigureOut">
              <a:rPr lang="tr-TR" smtClean="0"/>
              <a:t>3.03.2025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2705355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340FD9-294F-40D4-A9F3-26E08E0F31DE}" type="datetimeFigureOut">
              <a:rPr lang="tr-TR" smtClean="0"/>
              <a:t>3.03.2025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1411245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2340FD9-294F-40D4-A9F3-26E08E0F31DE}" type="datetimeFigureOut">
              <a:rPr lang="tr-TR" smtClean="0"/>
              <a:t>3.03.2025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3380473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2340FD9-294F-40D4-A9F3-26E08E0F31DE}" type="datetimeFigureOut">
              <a:rPr lang="tr-TR" smtClean="0"/>
              <a:t>3.03.2025</a:t>
            </a:fld>
            <a:endParaRPr lang="tr-TR"/>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346719C-A2F0-418B-8F61-728C7573B63C}" type="slidenum">
              <a:rPr lang="tr-TR" smtClean="0"/>
              <a:t>‹#›</a:t>
            </a:fld>
            <a:endParaRPr lang="tr-TR"/>
          </a:p>
        </p:txBody>
      </p:sp>
    </p:spTree>
    <p:extLst>
      <p:ext uri="{BB962C8B-B14F-4D97-AF65-F5344CB8AC3E}">
        <p14:creationId xmlns:p14="http://schemas.microsoft.com/office/powerpoint/2010/main" val="1262085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2340FD9-294F-40D4-A9F3-26E08E0F31DE}" type="datetimeFigureOut">
              <a:rPr lang="tr-TR" smtClean="0"/>
              <a:t>3.03.2025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346719C-A2F0-418B-8F61-728C7573B63C}" type="slidenum">
              <a:rPr lang="tr-TR" smtClean="0"/>
              <a:t>‹#›</a:t>
            </a:fld>
            <a:endParaRPr lang="tr-TR"/>
          </a:p>
        </p:txBody>
      </p:sp>
    </p:spTree>
    <p:extLst>
      <p:ext uri="{BB962C8B-B14F-4D97-AF65-F5344CB8AC3E}">
        <p14:creationId xmlns:p14="http://schemas.microsoft.com/office/powerpoint/2010/main" val="2015410634"/>
      </p:ext>
    </p:extLst>
  </p:cSld>
  <p:clrMap bg1="lt1" tx1="dk1" bg2="lt2" tx2="dk2" accent1="accent1" accent2="accent2" accent3="accent3" accent4="accent4" accent5="accent5" accent6="accent6" hlink="hlink" folHlink="folHlink"/>
  <p:sldLayoutIdLst>
    <p:sldLayoutId id="2147484255" r:id="rId1"/>
    <p:sldLayoutId id="2147484256" r:id="rId2"/>
    <p:sldLayoutId id="2147484257" r:id="rId3"/>
    <p:sldLayoutId id="2147484258" r:id="rId4"/>
    <p:sldLayoutId id="2147484259" r:id="rId5"/>
    <p:sldLayoutId id="2147484260" r:id="rId6"/>
    <p:sldLayoutId id="2147484261" r:id="rId7"/>
    <p:sldLayoutId id="2147484262" r:id="rId8"/>
    <p:sldLayoutId id="2147484263" r:id="rId9"/>
    <p:sldLayoutId id="2147484264" r:id="rId10"/>
    <p:sldLayoutId id="2147484265" r:id="rId11"/>
    <p:sldLayoutId id="2147484266" r:id="rId12"/>
    <p:sldLayoutId id="2147484267" r:id="rId13"/>
    <p:sldLayoutId id="2147484268" r:id="rId14"/>
    <p:sldLayoutId id="2147484269" r:id="rId15"/>
    <p:sldLayoutId id="214748427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11C50F-04A9-A946-BCDB-390EB6804C4D}"/>
              </a:ext>
            </a:extLst>
          </p:cNvPr>
          <p:cNvSpPr>
            <a:spLocks noGrp="1"/>
          </p:cNvSpPr>
          <p:nvPr>
            <p:ph type="ctrTitle"/>
          </p:nvPr>
        </p:nvSpPr>
        <p:spPr/>
        <p:txBody>
          <a:bodyPr/>
          <a:lstStyle/>
          <a:p>
            <a:endParaRPr lang="tr-TR"/>
          </a:p>
        </p:txBody>
      </p:sp>
      <p:sp>
        <p:nvSpPr>
          <p:cNvPr id="3" name="Alt Başlık 2">
            <a:extLst>
              <a:ext uri="{FF2B5EF4-FFF2-40B4-BE49-F238E27FC236}">
                <a16:creationId xmlns:a16="http://schemas.microsoft.com/office/drawing/2014/main" id="{BA3AC76C-A40A-9996-722F-9C2A7A585A50}"/>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id="{9105F2AC-A31E-2994-7B52-2A94E4E115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705"/>
            <a:ext cx="12165969" cy="6872705"/>
          </a:xfrm>
          <a:prstGeom prst="rect">
            <a:avLst/>
          </a:prstGeom>
        </p:spPr>
      </p:pic>
    </p:spTree>
    <p:extLst>
      <p:ext uri="{BB962C8B-B14F-4D97-AF65-F5344CB8AC3E}">
        <p14:creationId xmlns:p14="http://schemas.microsoft.com/office/powerpoint/2010/main" val="2728884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CC83BE3-94BF-D0F2-CB25-5E4254740C6E}"/>
              </a:ext>
            </a:extLst>
          </p:cNvPr>
          <p:cNvSpPr>
            <a:spLocks noGrp="1"/>
          </p:cNvSpPr>
          <p:nvPr>
            <p:ph type="title"/>
          </p:nvPr>
        </p:nvSpPr>
        <p:spPr>
          <a:xfrm>
            <a:off x="2592924" y="624110"/>
            <a:ext cx="8911687" cy="583801"/>
          </a:xfrm>
        </p:spPr>
        <p:txBody>
          <a:bodyPr>
            <a:normAutofit fontScale="90000"/>
          </a:bodyPr>
          <a:lstStyle/>
          <a:p>
            <a:r>
              <a:rPr lang="tr-TR" sz="2400" b="1" dirty="0"/>
              <a:t>SEN DİLİ-BEN DİLİ</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id="{21AC702B-B434-F53E-B3ED-F4B410B11C47}"/>
              </a:ext>
            </a:extLst>
          </p:cNvPr>
          <p:cNvSpPr>
            <a:spLocks noGrp="1"/>
          </p:cNvSpPr>
          <p:nvPr>
            <p:ph sz="half" idx="1"/>
          </p:nvPr>
        </p:nvSpPr>
        <p:spPr>
          <a:xfrm>
            <a:off x="2589212" y="1207911"/>
            <a:ext cx="4313864" cy="4703311"/>
          </a:xfrm>
        </p:spPr>
        <p:txBody>
          <a:bodyPr/>
          <a:lstStyle/>
          <a:p>
            <a:pPr marL="0" indent="0">
              <a:buNone/>
            </a:pPr>
            <a:r>
              <a:rPr lang="tr-TR" b="1" dirty="0"/>
              <a:t>SEN DİLİ </a:t>
            </a:r>
          </a:p>
          <a:p>
            <a:r>
              <a:rPr lang="tr-TR" dirty="0"/>
              <a:t>Suçlayıcıdır. </a:t>
            </a:r>
          </a:p>
          <a:p>
            <a:r>
              <a:rPr lang="tr-TR" dirty="0"/>
              <a:t>Davranıştan çok kişiliğe yöneliktir.</a:t>
            </a:r>
          </a:p>
          <a:p>
            <a:r>
              <a:rPr lang="tr-TR" dirty="0"/>
              <a:t>Kişiye anlaşılmadığını hissettirir. </a:t>
            </a:r>
          </a:p>
          <a:p>
            <a:r>
              <a:rPr lang="tr-TR" dirty="0"/>
              <a:t>Yeniden konuşma isteğini engelleyicidir. </a:t>
            </a:r>
          </a:p>
          <a:p>
            <a:r>
              <a:rPr lang="tr-TR" dirty="0"/>
              <a:t>Neye kızıldığının anlaşılmamasına neden olur. </a:t>
            </a:r>
          </a:p>
          <a:p>
            <a:r>
              <a:rPr lang="tr-TR" dirty="0"/>
              <a:t>Kişiyi incitir, kırar. </a:t>
            </a:r>
          </a:p>
          <a:p>
            <a:r>
              <a:rPr lang="tr-TR" dirty="0"/>
              <a:t>Kişinin direnmesine, yani savunucu iletişime neden olur.</a:t>
            </a:r>
          </a:p>
        </p:txBody>
      </p:sp>
      <p:sp>
        <p:nvSpPr>
          <p:cNvPr id="5" name="İçerik Yer Tutucusu 4">
            <a:extLst>
              <a:ext uri="{FF2B5EF4-FFF2-40B4-BE49-F238E27FC236}">
                <a16:creationId xmlns:a16="http://schemas.microsoft.com/office/drawing/2014/main" id="{24927472-97A0-EC55-7077-ED646871DBE7}"/>
              </a:ext>
            </a:extLst>
          </p:cNvPr>
          <p:cNvSpPr>
            <a:spLocks noGrp="1"/>
          </p:cNvSpPr>
          <p:nvPr>
            <p:ph sz="half" idx="2"/>
          </p:nvPr>
        </p:nvSpPr>
        <p:spPr>
          <a:xfrm>
            <a:off x="7190747" y="1200532"/>
            <a:ext cx="4313864" cy="4703312"/>
          </a:xfrm>
        </p:spPr>
        <p:txBody>
          <a:bodyPr/>
          <a:lstStyle/>
          <a:p>
            <a:pPr marL="0" indent="0">
              <a:buNone/>
            </a:pPr>
            <a:r>
              <a:rPr lang="tr-TR" b="1" dirty="0"/>
              <a:t>BEN DİLİ</a:t>
            </a:r>
          </a:p>
          <a:p>
            <a:r>
              <a:rPr lang="tr-TR" dirty="0"/>
              <a:t>Ben dili özellikle olumsuz duyguların yaşandığı durumlarda duygularımızı dile getiren iletilerdir.</a:t>
            </a:r>
          </a:p>
          <a:p>
            <a:r>
              <a:rPr lang="tr-TR" dirty="0"/>
              <a:t>Savunmaya itmez.</a:t>
            </a:r>
          </a:p>
          <a:p>
            <a:r>
              <a:rPr lang="tr-TR" dirty="0"/>
              <a:t>Suçluluk hissettirmez. </a:t>
            </a:r>
          </a:p>
          <a:p>
            <a:r>
              <a:rPr lang="tr-TR" dirty="0"/>
              <a:t>Duygunun nedeni anlaşıldığı için iletişim sağlıklı olur. </a:t>
            </a:r>
          </a:p>
          <a:p>
            <a:r>
              <a:rPr lang="tr-TR" dirty="0"/>
              <a:t>Ben iletisi alan kişi başkalarını düşünmeyi de öğrenir. </a:t>
            </a:r>
          </a:p>
          <a:p>
            <a:r>
              <a:rPr lang="tr-TR" dirty="0"/>
              <a:t>Yakınlaşmayı sağlar.</a:t>
            </a:r>
          </a:p>
          <a:p>
            <a:r>
              <a:rPr lang="tr-TR" dirty="0"/>
              <a:t>Anlaşmazlıkları azaltır.  Konuşan kişiyi rahatlatır.</a:t>
            </a:r>
          </a:p>
        </p:txBody>
      </p:sp>
    </p:spTree>
    <p:extLst>
      <p:ext uri="{BB962C8B-B14F-4D97-AF65-F5344CB8AC3E}">
        <p14:creationId xmlns:p14="http://schemas.microsoft.com/office/powerpoint/2010/main" val="25320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id="{A686E84E-3AEB-0D63-FEA5-1A365085409A}"/>
              </a:ext>
            </a:extLst>
          </p:cNvPr>
          <p:cNvSpPr>
            <a:spLocks noGrp="1"/>
          </p:cNvSpPr>
          <p:nvPr>
            <p:ph type="title"/>
          </p:nvPr>
        </p:nvSpPr>
        <p:spPr/>
        <p:txBody>
          <a:bodyPr/>
          <a:lstStyle/>
          <a:p>
            <a:pPr algn="ctr"/>
            <a:r>
              <a:rPr lang="tr-TR" dirty="0"/>
              <a:t>DİNLEDİĞİNİZ İÇİN TEŞEKKÜRLER…</a:t>
            </a:r>
          </a:p>
        </p:txBody>
      </p:sp>
      <p:sp>
        <p:nvSpPr>
          <p:cNvPr id="6" name="İçerik Yer Tutucusu 5">
            <a:extLst>
              <a:ext uri="{FF2B5EF4-FFF2-40B4-BE49-F238E27FC236}">
                <a16:creationId xmlns:a16="http://schemas.microsoft.com/office/drawing/2014/main" id="{2DF768E0-8CB0-825D-EB74-E6BCF80C95E6}"/>
              </a:ext>
            </a:extLst>
          </p:cNvPr>
          <p:cNvSpPr>
            <a:spLocks noGrp="1"/>
          </p:cNvSpPr>
          <p:nvPr>
            <p:ph idx="1"/>
          </p:nvPr>
        </p:nvSpPr>
        <p:spPr>
          <a:xfrm>
            <a:off x="4007558" y="1851377"/>
            <a:ext cx="5544079" cy="3777622"/>
          </a:xfrm>
        </p:spPr>
        <p:txBody>
          <a:bodyPr/>
          <a:lstStyle/>
          <a:p>
            <a:pPr marL="0" indent="0" algn="ctr">
              <a:buNone/>
            </a:pPr>
            <a:r>
              <a:rPr lang="tr-TR" b="1" dirty="0"/>
              <a:t>Kişi bile söz demini,</a:t>
            </a:r>
          </a:p>
          <a:p>
            <a:pPr marL="0" indent="0" algn="ctr">
              <a:buNone/>
            </a:pPr>
            <a:r>
              <a:rPr lang="tr-TR" b="1" dirty="0"/>
              <a:t>Demeye sözün kemini</a:t>
            </a:r>
          </a:p>
          <a:p>
            <a:pPr marL="0" indent="0" algn="ctr">
              <a:buNone/>
            </a:pPr>
            <a:r>
              <a:rPr lang="tr-TR" b="1" dirty="0"/>
              <a:t>Bu cihan cehennemini,</a:t>
            </a:r>
          </a:p>
          <a:p>
            <a:pPr marL="0" indent="0" algn="ctr">
              <a:buNone/>
            </a:pPr>
            <a:r>
              <a:rPr lang="tr-TR" b="1" dirty="0"/>
              <a:t>Sekiz cennet ede bir söz.</a:t>
            </a:r>
          </a:p>
          <a:p>
            <a:pPr marL="0" indent="0" algn="ctr">
              <a:buNone/>
            </a:pPr>
            <a:r>
              <a:rPr lang="tr-TR" b="1" dirty="0"/>
              <a:t>					YUNUS EMRE</a:t>
            </a:r>
          </a:p>
        </p:txBody>
      </p:sp>
    </p:spTree>
    <p:extLst>
      <p:ext uri="{BB962C8B-B14F-4D97-AF65-F5344CB8AC3E}">
        <p14:creationId xmlns:p14="http://schemas.microsoft.com/office/powerpoint/2010/main" val="4069111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189767-4089-9D65-8170-7BA8C8E1947A}"/>
              </a:ext>
            </a:extLst>
          </p:cNvPr>
          <p:cNvSpPr>
            <a:spLocks noGrp="1"/>
          </p:cNvSpPr>
          <p:nvPr>
            <p:ph type="title"/>
          </p:nvPr>
        </p:nvSpPr>
        <p:spPr/>
        <p:txBody>
          <a:bodyPr/>
          <a:lstStyle/>
          <a:p>
            <a:pPr algn="ctr"/>
            <a:r>
              <a:rPr lang="tr-TR" b="1" dirty="0"/>
              <a:t>İLETİŞİM STRATEJİLERİ VE</a:t>
            </a:r>
            <a:br>
              <a:rPr lang="tr-TR" b="1" dirty="0"/>
            </a:br>
            <a:r>
              <a:rPr lang="tr-TR" b="1" dirty="0"/>
              <a:t> ETKİLİ İLETİŞİM YÖNTEMLERİ</a:t>
            </a:r>
          </a:p>
        </p:txBody>
      </p:sp>
      <p:sp>
        <p:nvSpPr>
          <p:cNvPr id="3" name="İçerik Yer Tutucusu 2">
            <a:extLst>
              <a:ext uri="{FF2B5EF4-FFF2-40B4-BE49-F238E27FC236}">
                <a16:creationId xmlns:a16="http://schemas.microsoft.com/office/drawing/2014/main" id="{762C3485-3F94-61E4-ED07-75D6735FB1D7}"/>
              </a:ext>
            </a:extLst>
          </p:cNvPr>
          <p:cNvSpPr>
            <a:spLocks noGrp="1"/>
          </p:cNvSpPr>
          <p:nvPr>
            <p:ph idx="1"/>
          </p:nvPr>
        </p:nvSpPr>
        <p:spPr/>
        <p:txBody>
          <a:bodyPr/>
          <a:lstStyle/>
          <a:p>
            <a:pPr marL="0" indent="0" algn="ctr">
              <a:buNone/>
            </a:pPr>
            <a:r>
              <a:rPr lang="tr-TR" dirty="0">
                <a:solidFill>
                  <a:srgbClr val="2E323C"/>
                </a:solidFill>
                <a:latin typeface="Open Sans" panose="020B0604020202020204" pitchFamily="34" charset="0"/>
              </a:rPr>
              <a:t>							</a:t>
            </a:r>
          </a:p>
          <a:p>
            <a:pPr marL="0" indent="0" algn="ctr">
              <a:buNone/>
            </a:pPr>
            <a:endParaRPr lang="tr-TR" b="0" i="0" dirty="0">
              <a:solidFill>
                <a:srgbClr val="2E323C"/>
              </a:solidFill>
              <a:effectLst/>
              <a:latin typeface="Open Sans" panose="020B0606030504020204" pitchFamily="34" charset="0"/>
            </a:endParaRPr>
          </a:p>
          <a:p>
            <a:pPr marL="0" indent="0" algn="ctr">
              <a:buNone/>
            </a:pPr>
            <a:r>
              <a:rPr lang="tr-TR" b="0" i="0" dirty="0" smtClean="0">
                <a:solidFill>
                  <a:srgbClr val="2E323C"/>
                </a:solidFill>
                <a:effectLst/>
                <a:latin typeface="Open Sans" panose="020B0606030504020204" pitchFamily="34" charset="0"/>
              </a:rPr>
              <a:t>Sözü </a:t>
            </a:r>
            <a:r>
              <a:rPr lang="tr-TR" b="0" i="0" dirty="0">
                <a:solidFill>
                  <a:srgbClr val="2E323C"/>
                </a:solidFill>
                <a:effectLst/>
                <a:latin typeface="Open Sans" panose="020B0606030504020204" pitchFamily="34" charset="0"/>
              </a:rPr>
              <a:t>bilen kişinin,</a:t>
            </a:r>
          </a:p>
          <a:p>
            <a:pPr marL="0" indent="0" algn="ctr">
              <a:buNone/>
            </a:pPr>
            <a:r>
              <a:rPr lang="tr-TR" b="0" i="0" dirty="0">
                <a:solidFill>
                  <a:srgbClr val="2E323C"/>
                </a:solidFill>
                <a:effectLst/>
                <a:latin typeface="Open Sans" panose="020B0606030504020204" pitchFamily="34" charset="0"/>
              </a:rPr>
              <a:t> Yüzünü ak ede bir söz.</a:t>
            </a:r>
          </a:p>
          <a:p>
            <a:pPr marL="0" indent="0" algn="ctr">
              <a:buNone/>
            </a:pPr>
            <a:r>
              <a:rPr lang="tr-TR" b="0" i="0" dirty="0">
                <a:solidFill>
                  <a:srgbClr val="2E323C"/>
                </a:solidFill>
                <a:effectLst/>
                <a:latin typeface="Open Sans" panose="020B0606030504020204" pitchFamily="34" charset="0"/>
              </a:rPr>
              <a:t>Sözü pişirip diyenin </a:t>
            </a:r>
          </a:p>
          <a:p>
            <a:pPr marL="0" indent="0" algn="ctr">
              <a:buNone/>
            </a:pPr>
            <a:r>
              <a:rPr lang="tr-TR" b="0" i="0" dirty="0">
                <a:solidFill>
                  <a:srgbClr val="2E323C"/>
                </a:solidFill>
                <a:effectLst/>
                <a:latin typeface="Open Sans" panose="020B0606030504020204" pitchFamily="34" charset="0"/>
              </a:rPr>
              <a:t>İşini sağ ede bir söz</a:t>
            </a:r>
            <a:r>
              <a:rPr lang="tr-TR" b="0" i="0" dirty="0" smtClean="0">
                <a:solidFill>
                  <a:srgbClr val="2E323C"/>
                </a:solidFill>
                <a:effectLst/>
                <a:latin typeface="Open Sans" panose="020B0606030504020204" pitchFamily="34" charset="0"/>
              </a:rPr>
              <a:t>.</a:t>
            </a:r>
            <a:endParaRPr lang="tr-TR" dirty="0" smtClean="0">
              <a:solidFill>
                <a:srgbClr val="2E323C"/>
              </a:solidFill>
              <a:latin typeface="Open Sans" panose="020B0604020202020204" pitchFamily="34" charset="0"/>
            </a:endParaRPr>
          </a:p>
          <a:p>
            <a:pPr marL="0" indent="0" algn="ctr">
              <a:buNone/>
            </a:pPr>
            <a:r>
              <a:rPr lang="tr-TR" smtClean="0">
                <a:solidFill>
                  <a:srgbClr val="2E323C"/>
                </a:solidFill>
                <a:latin typeface="Open Sans" panose="020B0604020202020204" pitchFamily="34" charset="0"/>
              </a:rPr>
              <a:t>			Yunus </a:t>
            </a:r>
            <a:r>
              <a:rPr lang="tr-TR" dirty="0">
                <a:solidFill>
                  <a:srgbClr val="2E323C"/>
                </a:solidFill>
                <a:latin typeface="Open Sans" panose="020B0604020202020204" pitchFamily="34" charset="0"/>
              </a:rPr>
              <a:t>Emre</a:t>
            </a:r>
            <a:endParaRPr lang="tr-TR" dirty="0"/>
          </a:p>
        </p:txBody>
      </p:sp>
    </p:spTree>
    <p:extLst>
      <p:ext uri="{BB962C8B-B14F-4D97-AF65-F5344CB8AC3E}">
        <p14:creationId xmlns:p14="http://schemas.microsoft.com/office/powerpoint/2010/main" val="1011900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C3B6E4-38CC-8601-7445-7779C5B6F584}"/>
              </a:ext>
            </a:extLst>
          </p:cNvPr>
          <p:cNvSpPr>
            <a:spLocks noGrp="1"/>
          </p:cNvSpPr>
          <p:nvPr>
            <p:ph type="title"/>
          </p:nvPr>
        </p:nvSpPr>
        <p:spPr>
          <a:xfrm>
            <a:off x="1680211" y="624110"/>
            <a:ext cx="10206990" cy="5285200"/>
          </a:xfrm>
        </p:spPr>
        <p:txBody>
          <a:bodyPr>
            <a:normAutofit/>
          </a:bodyPr>
          <a:lstStyle/>
          <a:p>
            <a:r>
              <a:rPr lang="tr-TR" dirty="0"/>
              <a:t>İletişim: </a:t>
            </a:r>
            <a:br>
              <a:rPr lang="tr-TR" dirty="0"/>
            </a:br>
            <a:r>
              <a:rPr lang="tr-TR" dirty="0"/>
              <a:t>	</a:t>
            </a:r>
            <a:r>
              <a:rPr lang="tr-TR" sz="2800" dirty="0"/>
              <a:t>K</a:t>
            </a:r>
            <a:r>
              <a:rPr lang="tr-TR" sz="2800" dirty="0">
                <a:latin typeface="+mn-lt"/>
              </a:rPr>
              <a:t>işiler arasında, duygu, düşünce, bilgi ve haberlerin, akla gelebilecek her türlü biçim ve yolla kişiden kişiye karşılıklı olarak aktarılması.</a:t>
            </a:r>
            <a:r>
              <a:rPr lang="tr-TR" dirty="0"/>
              <a:t/>
            </a:r>
            <a:br>
              <a:rPr lang="tr-TR" dirty="0"/>
            </a:br>
            <a:r>
              <a:rPr lang="tr-TR" dirty="0"/>
              <a:t/>
            </a:r>
            <a:br>
              <a:rPr lang="tr-TR" dirty="0"/>
            </a:br>
            <a:r>
              <a:rPr lang="tr-TR" dirty="0"/>
              <a:t>	İletişim kurma ihtiyacı insanda doğuştan vardır, iletişim kurma becerilerini ise yaşamla birlikte geliştiririz. </a:t>
            </a:r>
          </a:p>
        </p:txBody>
      </p:sp>
    </p:spTree>
    <p:extLst>
      <p:ext uri="{BB962C8B-B14F-4D97-AF65-F5344CB8AC3E}">
        <p14:creationId xmlns:p14="http://schemas.microsoft.com/office/powerpoint/2010/main" val="21213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A3A18F-E7F8-2987-3114-E70F33E36906}"/>
              </a:ext>
            </a:extLst>
          </p:cNvPr>
          <p:cNvSpPr>
            <a:spLocks noGrp="1"/>
          </p:cNvSpPr>
          <p:nvPr>
            <p:ph type="title"/>
          </p:nvPr>
        </p:nvSpPr>
        <p:spPr/>
        <p:txBody>
          <a:bodyPr>
            <a:normAutofit/>
          </a:bodyPr>
          <a:lstStyle/>
          <a:p>
            <a:r>
              <a:rPr lang="tr-TR" dirty="0"/>
              <a:t>İletişimin Amacı</a:t>
            </a:r>
            <a:br>
              <a:rPr lang="tr-TR" dirty="0"/>
            </a:br>
            <a:endParaRPr lang="tr-TR" dirty="0"/>
          </a:p>
        </p:txBody>
      </p:sp>
      <p:sp>
        <p:nvSpPr>
          <p:cNvPr id="3" name="İçerik Yer Tutucusu 2">
            <a:extLst>
              <a:ext uri="{FF2B5EF4-FFF2-40B4-BE49-F238E27FC236}">
                <a16:creationId xmlns:a16="http://schemas.microsoft.com/office/drawing/2014/main" id="{98060C9B-7000-C27F-37A1-7CB355AECB57}"/>
              </a:ext>
            </a:extLst>
          </p:cNvPr>
          <p:cNvSpPr>
            <a:spLocks noGrp="1"/>
          </p:cNvSpPr>
          <p:nvPr>
            <p:ph sz="half" idx="1"/>
          </p:nvPr>
        </p:nvSpPr>
        <p:spPr/>
        <p:txBody>
          <a:bodyPr>
            <a:normAutofit/>
          </a:bodyPr>
          <a:lstStyle/>
          <a:p>
            <a:r>
              <a:rPr lang="tr-TR" dirty="0"/>
              <a:t>Sorun Çözmek</a:t>
            </a:r>
          </a:p>
          <a:p>
            <a:r>
              <a:rPr lang="tr-TR" dirty="0"/>
              <a:t>Anlatmak, Anlamak                         </a:t>
            </a:r>
          </a:p>
          <a:p>
            <a:r>
              <a:rPr lang="tr-TR" dirty="0"/>
              <a:t>İşbirliği</a:t>
            </a:r>
          </a:p>
          <a:p>
            <a:r>
              <a:rPr lang="tr-TR" dirty="0"/>
              <a:t>Disiplin Altına Almak</a:t>
            </a:r>
          </a:p>
          <a:p>
            <a:r>
              <a:rPr lang="tr-TR" dirty="0"/>
              <a:t>Etkilemek</a:t>
            </a:r>
          </a:p>
          <a:p>
            <a:r>
              <a:rPr lang="tr-TR" dirty="0"/>
              <a:t>Bilgi Vermek</a:t>
            </a:r>
          </a:p>
          <a:p>
            <a:r>
              <a:rPr lang="tr-TR" dirty="0"/>
              <a:t>İkna Etmek</a:t>
            </a:r>
          </a:p>
          <a:p>
            <a:r>
              <a:rPr lang="tr-TR" dirty="0"/>
              <a:t>Değiştirmek</a:t>
            </a:r>
          </a:p>
          <a:p>
            <a:pPr marL="0" indent="0">
              <a:buNone/>
            </a:pPr>
            <a:endParaRPr lang="tr-TR" dirty="0"/>
          </a:p>
          <a:p>
            <a:endParaRPr lang="tr-TR" dirty="0"/>
          </a:p>
        </p:txBody>
      </p:sp>
      <p:sp>
        <p:nvSpPr>
          <p:cNvPr id="4" name="İçerik Yer Tutucusu 3">
            <a:extLst>
              <a:ext uri="{FF2B5EF4-FFF2-40B4-BE49-F238E27FC236}">
                <a16:creationId xmlns:a16="http://schemas.microsoft.com/office/drawing/2014/main" id="{ABB6E137-23C1-2126-72D9-82AB6082EDC3}"/>
              </a:ext>
            </a:extLst>
          </p:cNvPr>
          <p:cNvSpPr>
            <a:spLocks noGrp="1"/>
          </p:cNvSpPr>
          <p:nvPr>
            <p:ph sz="half" idx="2"/>
          </p:nvPr>
        </p:nvSpPr>
        <p:spPr>
          <a:xfrm>
            <a:off x="7190747" y="1989062"/>
            <a:ext cx="4313864" cy="3777622"/>
          </a:xfrm>
        </p:spPr>
        <p:txBody>
          <a:bodyPr/>
          <a:lstStyle/>
          <a:p>
            <a:r>
              <a:rPr lang="tr-TR" dirty="0"/>
              <a:t>Farklı Görüşleri Açmak</a:t>
            </a:r>
          </a:p>
          <a:p>
            <a:r>
              <a:rPr lang="tr-TR" dirty="0"/>
              <a:t>Tartışmak</a:t>
            </a:r>
          </a:p>
          <a:p>
            <a:r>
              <a:rPr lang="tr-TR" dirty="0"/>
              <a:t>Değerlendirmek</a:t>
            </a:r>
          </a:p>
          <a:p>
            <a:r>
              <a:rPr lang="tr-TR" dirty="0"/>
              <a:t>Öğrenmek</a:t>
            </a:r>
          </a:p>
          <a:p>
            <a:r>
              <a:rPr lang="tr-TR" dirty="0"/>
              <a:t>Yön Vermek</a:t>
            </a:r>
          </a:p>
          <a:p>
            <a:r>
              <a:rPr lang="tr-TR" dirty="0"/>
              <a:t>Karşı Koymak</a:t>
            </a:r>
          </a:p>
          <a:p>
            <a:r>
              <a:rPr lang="tr-TR" dirty="0"/>
              <a:t>Denetlemek</a:t>
            </a:r>
          </a:p>
          <a:p>
            <a:r>
              <a:rPr lang="tr-TR" dirty="0"/>
              <a:t>Paylaşmak</a:t>
            </a:r>
          </a:p>
        </p:txBody>
      </p:sp>
    </p:spTree>
    <p:extLst>
      <p:ext uri="{BB962C8B-B14F-4D97-AF65-F5344CB8AC3E}">
        <p14:creationId xmlns:p14="http://schemas.microsoft.com/office/powerpoint/2010/main" val="2695920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C69253-02D2-6C0B-E695-C7A5B801DE2C}"/>
              </a:ext>
            </a:extLst>
          </p:cNvPr>
          <p:cNvSpPr>
            <a:spLocks noGrp="1"/>
          </p:cNvSpPr>
          <p:nvPr>
            <p:ph type="title"/>
          </p:nvPr>
        </p:nvSpPr>
        <p:spPr/>
        <p:txBody>
          <a:bodyPr/>
          <a:lstStyle/>
          <a:p>
            <a:r>
              <a:rPr lang="tr-TR" dirty="0"/>
              <a:t>İletişim Çatışmaları</a:t>
            </a:r>
          </a:p>
        </p:txBody>
      </p:sp>
      <p:pic>
        <p:nvPicPr>
          <p:cNvPr id="1026" name="Picture 2">
            <a:extLst>
              <a:ext uri="{FF2B5EF4-FFF2-40B4-BE49-F238E27FC236}">
                <a16:creationId xmlns:a16="http://schemas.microsoft.com/office/drawing/2014/main" id="{608DB322-23D9-EFEF-6858-4CB87A5A7F4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84932" y="1264555"/>
            <a:ext cx="4488073" cy="3857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653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BF41F4-4133-90DF-F580-0EC6AEE86044}"/>
              </a:ext>
            </a:extLst>
          </p:cNvPr>
          <p:cNvSpPr>
            <a:spLocks noGrp="1"/>
          </p:cNvSpPr>
          <p:nvPr>
            <p:ph type="title"/>
          </p:nvPr>
        </p:nvSpPr>
        <p:spPr/>
        <p:txBody>
          <a:bodyPr/>
          <a:lstStyle/>
          <a:p>
            <a:pPr algn="ctr"/>
            <a:r>
              <a:rPr lang="tr-TR" dirty="0"/>
              <a:t>İLETİŞİM BECERİLERİ NELERDİR</a:t>
            </a:r>
            <a:r>
              <a:rPr lang="tr-TR" dirty="0">
                <a:latin typeface="Arial" panose="020B0604020202020204" pitchFamily="34" charset="0"/>
                <a:cs typeface="Arial" panose="020B0604020202020204" pitchFamily="34" charset="0"/>
              </a:rPr>
              <a:t>?</a:t>
            </a:r>
          </a:p>
        </p:txBody>
      </p:sp>
      <p:sp>
        <p:nvSpPr>
          <p:cNvPr id="3" name="İçerik Yer Tutucusu 2">
            <a:extLst>
              <a:ext uri="{FF2B5EF4-FFF2-40B4-BE49-F238E27FC236}">
                <a16:creationId xmlns:a16="http://schemas.microsoft.com/office/drawing/2014/main" id="{25B0787A-8D42-9B20-E1C9-3F944F9DBA99}"/>
              </a:ext>
            </a:extLst>
          </p:cNvPr>
          <p:cNvSpPr>
            <a:spLocks noGrp="1"/>
          </p:cNvSpPr>
          <p:nvPr>
            <p:ph idx="1"/>
          </p:nvPr>
        </p:nvSpPr>
        <p:spPr>
          <a:xfrm>
            <a:off x="1680210" y="1634490"/>
            <a:ext cx="9572942" cy="4299592"/>
          </a:xfrm>
        </p:spPr>
        <p:txBody>
          <a:bodyPr/>
          <a:lstStyle/>
          <a:p>
            <a:pPr marL="0" indent="0">
              <a:buNone/>
            </a:pPr>
            <a:r>
              <a:rPr lang="tr-TR" sz="2400" b="1" dirty="0"/>
              <a:t>DİNLEME</a:t>
            </a:r>
          </a:p>
          <a:p>
            <a:r>
              <a:rPr lang="tr-TR" b="1" dirty="0"/>
              <a:t>Göz teması kurar</a:t>
            </a:r>
            <a:r>
              <a:rPr lang="tr-TR" b="1" dirty="0" smtClean="0"/>
              <a:t>.</a:t>
            </a:r>
            <a:endParaRPr lang="tr-TR" b="1" dirty="0"/>
          </a:p>
          <a:p>
            <a:r>
              <a:rPr lang="tr-TR" b="1" dirty="0"/>
              <a:t>Sabırlıdır ve konuşan kişinin sözünü kesmemeye özen gösterir.</a:t>
            </a:r>
          </a:p>
          <a:p>
            <a:r>
              <a:rPr lang="tr-TR" b="1" dirty="0"/>
              <a:t>Karşısındakini anladığına ilişkin sözsüz mesajlar verir (Kafa sallamak, öne doğru eğilmek, yüz ifadelerini kullanmak …).</a:t>
            </a:r>
          </a:p>
          <a:p>
            <a:r>
              <a:rPr lang="tr-TR" b="1" dirty="0"/>
              <a:t>Karşısındaki kişinin anlattıklarını uygun sorular sorarak anlamaya çalışır (Gerçekten mi, ne kadar ilginç, senin bu konu hakkındaki düşüncelerini öğrenmek istiyorum…).</a:t>
            </a:r>
          </a:p>
          <a:p>
            <a:r>
              <a:rPr lang="tr-TR" b="1" dirty="0"/>
              <a:t>Konuşulan konuyu özetler, kendi cümleleriyle tekrar eder.</a:t>
            </a:r>
          </a:p>
          <a:p>
            <a:r>
              <a:rPr lang="tr-TR" b="1" dirty="0"/>
              <a:t>Eleştiri yapmaz ve yargılamaz.</a:t>
            </a:r>
          </a:p>
        </p:txBody>
      </p:sp>
    </p:spTree>
    <p:extLst>
      <p:ext uri="{BB962C8B-B14F-4D97-AF65-F5344CB8AC3E}">
        <p14:creationId xmlns:p14="http://schemas.microsoft.com/office/powerpoint/2010/main" val="1365469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02F7C5-9FDF-CE2C-081F-E8D2E53D4EB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EB6AA41-73E1-2A03-6097-F7D970465CE4}"/>
              </a:ext>
            </a:extLst>
          </p:cNvPr>
          <p:cNvSpPr>
            <a:spLocks noGrp="1"/>
          </p:cNvSpPr>
          <p:nvPr>
            <p:ph idx="1"/>
          </p:nvPr>
        </p:nvSpPr>
        <p:spPr>
          <a:xfrm>
            <a:off x="1965960" y="2133600"/>
            <a:ext cx="9538652" cy="3777622"/>
          </a:xfrm>
        </p:spPr>
        <p:txBody>
          <a:bodyPr>
            <a:normAutofit/>
          </a:bodyPr>
          <a:lstStyle/>
          <a:p>
            <a:pPr marL="0" indent="0">
              <a:buNone/>
            </a:pPr>
            <a:r>
              <a:rPr lang="tr-TR" sz="2400" b="1" dirty="0"/>
              <a:t>EMPATİ</a:t>
            </a:r>
          </a:p>
          <a:p>
            <a:pPr marL="0" indent="0">
              <a:buNone/>
            </a:pPr>
            <a:r>
              <a:rPr lang="tr-TR" b="1" dirty="0"/>
              <a:t> Kendini karşısındakinin yerine koyarak olaylara onun gözleri ile onun dünyasından bakması, o kişinin duygu ve düşüncelerini anlaması, hissetmesidir.</a:t>
            </a:r>
          </a:p>
          <a:p>
            <a:pPr marL="0" indent="0">
              <a:buNone/>
            </a:pPr>
            <a:endParaRPr lang="tr-TR" b="1" dirty="0"/>
          </a:p>
          <a:p>
            <a:pPr marL="0" indent="0">
              <a:buNone/>
            </a:pPr>
            <a:r>
              <a:rPr lang="tr-TR" sz="2400" b="1" dirty="0"/>
              <a:t>GERİBİLDİRİM</a:t>
            </a:r>
          </a:p>
          <a:p>
            <a:pPr marL="0" indent="0">
              <a:buNone/>
            </a:pPr>
            <a:r>
              <a:rPr lang="tr-TR" b="1" dirty="0"/>
              <a:t>Mesajı alan kişinin karşısındakinin söylediklerinin içerisindeki duygu ve düşünceyi anladıktan sonra, iletişimin devamını sağlayacak nitelikte uygun iletide bulunmasıdır. </a:t>
            </a:r>
          </a:p>
          <a:p>
            <a:pPr marL="0" indent="0">
              <a:buNone/>
            </a:pPr>
            <a:r>
              <a:rPr lang="tr-TR" b="1" dirty="0"/>
              <a:t>Geri bildirimin kalitesi iletişimin devamını ve yönünü belirler.</a:t>
            </a:r>
          </a:p>
          <a:p>
            <a:pPr marL="0" indent="0">
              <a:buNone/>
            </a:pPr>
            <a:endParaRPr lang="tr-TR" b="1" dirty="0"/>
          </a:p>
        </p:txBody>
      </p:sp>
    </p:spTree>
    <p:extLst>
      <p:ext uri="{BB962C8B-B14F-4D97-AF65-F5344CB8AC3E}">
        <p14:creationId xmlns:p14="http://schemas.microsoft.com/office/powerpoint/2010/main" val="1186615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CAB03A-F2F6-A5C4-3BA2-5C82C5AD906B}"/>
              </a:ext>
            </a:extLst>
          </p:cNvPr>
          <p:cNvSpPr>
            <a:spLocks noGrp="1"/>
          </p:cNvSpPr>
          <p:nvPr>
            <p:ph idx="1"/>
          </p:nvPr>
        </p:nvSpPr>
        <p:spPr>
          <a:xfrm>
            <a:off x="2589211" y="845820"/>
            <a:ext cx="9139945" cy="5035691"/>
          </a:xfrm>
        </p:spPr>
        <p:txBody>
          <a:bodyPr/>
          <a:lstStyle/>
          <a:p>
            <a:pPr marL="0" indent="0">
              <a:buNone/>
            </a:pPr>
            <a:r>
              <a:rPr lang="tr-TR" sz="2400" b="1" dirty="0"/>
              <a:t>BEDEN DİLİ</a:t>
            </a:r>
          </a:p>
          <a:p>
            <a:r>
              <a:rPr lang="tr-TR" dirty="0"/>
              <a:t>Bir şeyi ifade ederken beden dili karşımızda kişiyi daha çok etkiler. Ne söylediğimiz değil nasıl söylediğimiz önemlidir. </a:t>
            </a:r>
          </a:p>
          <a:p>
            <a:endParaRPr lang="tr-TR" dirty="0"/>
          </a:p>
          <a:p>
            <a:endParaRPr lang="tr-TR" dirty="0"/>
          </a:p>
        </p:txBody>
      </p:sp>
      <p:pic>
        <p:nvPicPr>
          <p:cNvPr id="7" name="Resim 6">
            <a:extLst>
              <a:ext uri="{FF2B5EF4-FFF2-40B4-BE49-F238E27FC236}">
                <a16:creationId xmlns:a16="http://schemas.microsoft.com/office/drawing/2014/main" id="{40072174-C6DA-4C7A-158B-6A60DE9A3642}"/>
              </a:ext>
            </a:extLst>
          </p:cNvPr>
          <p:cNvPicPr>
            <a:picLocks noChangeAspect="1"/>
          </p:cNvPicPr>
          <p:nvPr/>
        </p:nvPicPr>
        <p:blipFill rotWithShape="1">
          <a:blip r:embed="rId2"/>
          <a:srcRect t="10443"/>
          <a:stretch/>
        </p:blipFill>
        <p:spPr>
          <a:xfrm>
            <a:off x="4222045" y="2451058"/>
            <a:ext cx="5113866" cy="3430453"/>
          </a:xfrm>
          <a:prstGeom prst="rect">
            <a:avLst/>
          </a:prstGeom>
        </p:spPr>
      </p:pic>
    </p:spTree>
    <p:extLst>
      <p:ext uri="{BB962C8B-B14F-4D97-AF65-F5344CB8AC3E}">
        <p14:creationId xmlns:p14="http://schemas.microsoft.com/office/powerpoint/2010/main" val="2889302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CD0BF0A-089A-03B1-28BD-84186C23284D}"/>
              </a:ext>
            </a:extLst>
          </p:cNvPr>
          <p:cNvSpPr>
            <a:spLocks noGrp="1"/>
          </p:cNvSpPr>
          <p:nvPr>
            <p:ph idx="1"/>
          </p:nvPr>
        </p:nvSpPr>
        <p:spPr>
          <a:xfrm>
            <a:off x="2589212" y="342900"/>
            <a:ext cx="8915400" cy="5568322"/>
          </a:xfrm>
        </p:spPr>
        <p:txBody>
          <a:bodyPr/>
          <a:lstStyle/>
          <a:p>
            <a:pPr marL="0" indent="0">
              <a:buNone/>
            </a:pPr>
            <a:r>
              <a:rPr lang="tr-TR" sz="2400" b="1" dirty="0"/>
              <a:t>MESAFE</a:t>
            </a:r>
          </a:p>
          <a:p>
            <a:endParaRPr lang="tr-TR" dirty="0"/>
          </a:p>
          <a:p>
            <a:r>
              <a:rPr lang="tr-TR" b="1" dirty="0"/>
              <a:t>Özel (mahrem) mesafe: </a:t>
            </a:r>
            <a:r>
              <a:rPr lang="tr-TR" dirty="0"/>
              <a:t>Çok yakın hissedilen kişilerin yer aldığı alandır. Eğer kişilerin özel alanlarına izinsiz giriliyorsa ortam gerginleşir ve göz teması kurulmaz (asansör, toplu taşıma araçları…). </a:t>
            </a:r>
          </a:p>
          <a:p>
            <a:r>
              <a:rPr lang="tr-TR" b="1" dirty="0"/>
              <a:t>Kişisel samimi mesafe: </a:t>
            </a:r>
            <a:r>
              <a:rPr lang="tr-TR" dirty="0"/>
              <a:t>Birbirlerini tanıyan ve rahat konuşan iki insanın yer aldığı mesafe düzeyidir (İki iyi arkadaşın arasındaki mesafe). </a:t>
            </a:r>
          </a:p>
          <a:p>
            <a:r>
              <a:rPr lang="tr-TR" b="1" dirty="0"/>
              <a:t>Sosyal mesafe: </a:t>
            </a:r>
            <a:r>
              <a:rPr lang="tr-TR" dirty="0"/>
              <a:t>İşlerin rahatça konuşulduğu, resmi ilişkilerin sürdürüldüğü alandır (satıcılar-müşteriler, iş yerinde beraber çalışanlar, patron-işçi…). </a:t>
            </a:r>
          </a:p>
        </p:txBody>
      </p:sp>
    </p:spTree>
    <p:extLst>
      <p:ext uri="{BB962C8B-B14F-4D97-AF65-F5344CB8AC3E}">
        <p14:creationId xmlns:p14="http://schemas.microsoft.com/office/powerpoint/2010/main" val="379068823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17259</TotalTime>
  <Words>371</Words>
  <Application>Microsoft Office PowerPoint</Application>
  <PresentationFormat>Geniş ekran</PresentationFormat>
  <Paragraphs>71</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Century Gothic</vt:lpstr>
      <vt:lpstr>Open Sans</vt:lpstr>
      <vt:lpstr>Wingdings 3</vt:lpstr>
      <vt:lpstr>Duman</vt:lpstr>
      <vt:lpstr>PowerPoint Sunusu</vt:lpstr>
      <vt:lpstr>İLETİŞİM STRATEJİLERİ VE  ETKİLİ İLETİŞİM YÖNTEMLERİ</vt:lpstr>
      <vt:lpstr>İletişim:   Kişiler arasında, duygu, düşünce, bilgi ve haberlerin, akla gelebilecek her türlü biçim ve yolla kişiden kişiye karşılıklı olarak aktarılması.   İletişim kurma ihtiyacı insanda doğuştan vardır, iletişim kurma becerilerini ise yaşamla birlikte geliştiririz. </vt:lpstr>
      <vt:lpstr>İletişimin Amacı </vt:lpstr>
      <vt:lpstr>İletişim Çatışmaları</vt:lpstr>
      <vt:lpstr>İLETİŞİM BECERİLERİ NELERDİR?</vt:lpstr>
      <vt:lpstr>PowerPoint Sunusu</vt:lpstr>
      <vt:lpstr>PowerPoint Sunusu</vt:lpstr>
      <vt:lpstr>PowerPoint Sunusu</vt:lpstr>
      <vt:lpstr>SEN DİLİ-BEN DİLİ </vt:lpstr>
      <vt:lpstr>DİNLEDİĞİNİZ İÇİN TEŞEKKÜRLER…</vt:lpstr>
    </vt:vector>
  </TitlesOfParts>
  <Company>SolidShare.Net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Samet BUYRUCU</dc:creator>
  <cp:lastModifiedBy>Vural YILMAZ</cp:lastModifiedBy>
  <cp:revision>6</cp:revision>
  <dcterms:created xsi:type="dcterms:W3CDTF">2024-10-16T10:06:59Z</dcterms:created>
  <dcterms:modified xsi:type="dcterms:W3CDTF">2025-03-03T06:49:09Z</dcterms:modified>
</cp:coreProperties>
</file>